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2"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103" d="100"/>
          <a:sy n="103" d="100"/>
        </p:scale>
        <p:origin x="15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sk-SK" smtClean="0"/>
              <a:t>Upravte štýly predlohy textu</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p:txBody>
          <a:bodyPr/>
          <a:lstStyle/>
          <a:p>
            <a:fld id="{E9440E5E-6BD7-4680-97BB-36B746C7D759}" type="datetimeFigureOut">
              <a:rPr lang="sk-SK" smtClean="0"/>
              <a:t>31.3.2018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4198041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E9440E5E-6BD7-4680-97BB-36B746C7D759}" type="datetimeFigureOut">
              <a:rPr lang="sk-SK" smtClean="0"/>
              <a:t>31.3.2018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52362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sk-SK" smtClean="0"/>
              <a:t>Upravte štýly predlohy textu</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4" name="Date Placeholder 3"/>
          <p:cNvSpPr>
            <a:spLocks noGrp="1"/>
          </p:cNvSpPr>
          <p:nvPr>
            <p:ph type="dt" sz="half" idx="10"/>
          </p:nvPr>
        </p:nvSpPr>
        <p:spPr/>
        <p:txBody>
          <a:bodyPr/>
          <a:lstStyle/>
          <a:p>
            <a:fld id="{E9440E5E-6BD7-4680-97BB-36B746C7D759}" type="datetimeFigureOut">
              <a:rPr lang="sk-SK" smtClean="0"/>
              <a:t>31.3.2018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418571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sk-SK" smtClean="0"/>
              <a:t>Upravte štýly predlohy textu</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4" name="Date Placeholder 3"/>
          <p:cNvSpPr>
            <a:spLocks noGrp="1"/>
          </p:cNvSpPr>
          <p:nvPr>
            <p:ph type="dt" sz="half" idx="10"/>
          </p:nvPr>
        </p:nvSpPr>
        <p:spPr/>
        <p:txBody>
          <a:bodyPr/>
          <a:lstStyle/>
          <a:p>
            <a:fld id="{E9440E5E-6BD7-4680-97BB-36B746C7D759}" type="datetimeFigureOut">
              <a:rPr lang="sk-SK" smtClean="0"/>
              <a:t>31.3.2018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1672BF-81B0-4B6D-AC43-5F1179AE5479}" type="slidenum">
              <a:rPr lang="sk-SK" smtClean="0"/>
              <a:t>‹#›</a:t>
            </a:fld>
            <a:endParaRPr lang="sk-SK"/>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34963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E9440E5E-6BD7-4680-97BB-36B746C7D759}" type="datetimeFigureOut">
              <a:rPr lang="sk-SK" smtClean="0"/>
              <a:t>31.3.2018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162320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ĺpe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sk-SK" smtClean="0"/>
              <a:t>Upravte štýly predlohy textu</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9440E5E-6BD7-4680-97BB-36B746C7D759}" type="datetimeFigureOut">
              <a:rPr lang="sk-SK" smtClean="0"/>
              <a:t>31.3.2018</a:t>
            </a:fld>
            <a:endParaRPr lang="sk-SK"/>
          </a:p>
        </p:txBody>
      </p:sp>
      <p:sp>
        <p:nvSpPr>
          <p:cNvPr id="4"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904115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tĺpec s obrázk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sk-SK" smtClean="0"/>
              <a:t>Upravte štýly predlohy textu</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9440E5E-6BD7-4680-97BB-36B746C7D759}" type="datetimeFigureOut">
              <a:rPr lang="sk-SK" smtClean="0"/>
              <a:t>31.3.2018</a:t>
            </a:fld>
            <a:endParaRPr lang="sk-SK"/>
          </a:p>
        </p:txBody>
      </p:sp>
      <p:sp>
        <p:nvSpPr>
          <p:cNvPr id="4"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2737344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nchor="t" anchorCtr="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E9440E5E-6BD7-4680-97BB-36B746C7D759}" type="datetimeFigureOut">
              <a:rPr lang="sk-SK" smtClean="0"/>
              <a:t>31.3.2018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2993076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sk-SK" smtClean="0"/>
              <a:t>Upravte štýly predlohy textu</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E9440E5E-6BD7-4680-97BB-36B746C7D759}" type="datetimeFigureOut">
              <a:rPr lang="sk-SK" smtClean="0"/>
              <a:t>31.3.2018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159813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E9440E5E-6BD7-4680-97BB-36B746C7D759}" type="datetimeFigureOut">
              <a:rPr lang="sk-SK" smtClean="0"/>
              <a:t>31.3.2018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403894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E9440E5E-6BD7-4680-97BB-36B746C7D759}" type="datetimeFigureOut">
              <a:rPr lang="sk-SK" smtClean="0"/>
              <a:t>31.3.2018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113039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E9440E5E-6BD7-4680-97BB-36B746C7D759}" type="datetimeFigureOut">
              <a:rPr lang="sk-SK" smtClean="0"/>
              <a:t>31.3.2018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3650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smtClean="0"/>
              <a:t>Upravte štýly predlohy textu</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E9440E5E-6BD7-4680-97BB-36B746C7D759}" type="datetimeFigureOut">
              <a:rPr lang="sk-SK" smtClean="0"/>
              <a:t>31.3.2018</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513806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7" name="Date Placeholder 2"/>
          <p:cNvSpPr>
            <a:spLocks noGrp="1"/>
          </p:cNvSpPr>
          <p:nvPr>
            <p:ph type="dt" sz="half" idx="10"/>
          </p:nvPr>
        </p:nvSpPr>
        <p:spPr/>
        <p:txBody>
          <a:bodyPr/>
          <a:lstStyle/>
          <a:p>
            <a:fld id="{E9440E5E-6BD7-4680-97BB-36B746C7D759}" type="datetimeFigureOut">
              <a:rPr lang="sk-SK" smtClean="0"/>
              <a:t>31.3.2018</a:t>
            </a:fld>
            <a:endParaRPr lang="sk-SK"/>
          </a:p>
        </p:txBody>
      </p:sp>
      <p:sp>
        <p:nvSpPr>
          <p:cNvPr id="5" name="Footer Placeholder 3"/>
          <p:cNvSpPr>
            <a:spLocks noGrp="1"/>
          </p:cNvSpPr>
          <p:nvPr>
            <p:ph type="ftr" sz="quarter" idx="11"/>
          </p:nvPr>
        </p:nvSpPr>
        <p:spPr/>
        <p:txBody>
          <a:bodyPr/>
          <a:lstStyle/>
          <a:p>
            <a:endParaRPr lang="sk-SK"/>
          </a:p>
        </p:txBody>
      </p:sp>
      <p:sp>
        <p:nvSpPr>
          <p:cNvPr id="6" name="Slide Number Placeholder 4"/>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4092637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9440E5E-6BD7-4680-97BB-36B746C7D759}" type="datetimeFigureOut">
              <a:rPr lang="sk-SK" smtClean="0"/>
              <a:t>31.3.2018</a:t>
            </a:fld>
            <a:endParaRPr lang="sk-SK"/>
          </a:p>
        </p:txBody>
      </p:sp>
      <p:sp>
        <p:nvSpPr>
          <p:cNvPr id="5" name="Footer Placeholder 2"/>
          <p:cNvSpPr>
            <a:spLocks noGrp="1"/>
          </p:cNvSpPr>
          <p:nvPr>
            <p:ph type="ftr" sz="quarter" idx="11"/>
          </p:nvPr>
        </p:nvSpPr>
        <p:spPr/>
        <p:txBody>
          <a:bodyPr/>
          <a:lstStyle/>
          <a:p>
            <a:endParaRPr lang="sk-SK"/>
          </a:p>
        </p:txBody>
      </p:sp>
      <p:sp>
        <p:nvSpPr>
          <p:cNvPr id="6" name="Slide Number Placeholder 3"/>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3455625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sk-SK" smtClean="0"/>
              <a:t>Upravte štýly predlohy textu</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7" name="Date Placeholder 4"/>
          <p:cNvSpPr>
            <a:spLocks noGrp="1"/>
          </p:cNvSpPr>
          <p:nvPr>
            <p:ph type="dt" sz="half" idx="10"/>
          </p:nvPr>
        </p:nvSpPr>
        <p:spPr/>
        <p:txBody>
          <a:bodyPr/>
          <a:lstStyle/>
          <a:p>
            <a:fld id="{E9440E5E-6BD7-4680-97BB-36B746C7D759}" type="datetimeFigureOut">
              <a:rPr lang="sk-SK" smtClean="0"/>
              <a:t>31.3.2018</a:t>
            </a:fld>
            <a:endParaRPr lang="sk-SK"/>
          </a:p>
        </p:txBody>
      </p:sp>
      <p:sp>
        <p:nvSpPr>
          <p:cNvPr id="5" name="Footer Placeholder 5"/>
          <p:cNvSpPr>
            <a:spLocks noGrp="1"/>
          </p:cNvSpPr>
          <p:nvPr>
            <p:ph type="ftr" sz="quarter" idx="11"/>
          </p:nvPr>
        </p:nvSpPr>
        <p:spPr/>
        <p:txBody>
          <a:bodyPr/>
          <a:lstStyle/>
          <a:p>
            <a:endParaRPr lang="sk-SK"/>
          </a:p>
        </p:txBody>
      </p:sp>
      <p:sp>
        <p:nvSpPr>
          <p:cNvPr id="6" name="Slide Number Placeholder 6"/>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7563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E9440E5E-6BD7-4680-97BB-36B746C7D759}" type="datetimeFigureOut">
              <a:rPr lang="sk-SK" smtClean="0"/>
              <a:t>31.3.2018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A1672BF-81B0-4B6D-AC43-5F1179AE5479}" type="slidenum">
              <a:rPr lang="sk-SK" smtClean="0"/>
              <a:t>‹#›</a:t>
            </a:fld>
            <a:endParaRPr lang="sk-SK"/>
          </a:p>
        </p:txBody>
      </p:sp>
    </p:spTree>
    <p:extLst>
      <p:ext uri="{BB962C8B-B14F-4D97-AF65-F5344CB8AC3E}">
        <p14:creationId xmlns:p14="http://schemas.microsoft.com/office/powerpoint/2010/main" val="37075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sk-SK" smtClean="0"/>
              <a:t>Upravte štýly predlohy textu</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9440E5E-6BD7-4680-97BB-36B746C7D759}" type="datetimeFigureOut">
              <a:rPr lang="sk-SK" smtClean="0"/>
              <a:t>31.3.2018</a:t>
            </a:fld>
            <a:endParaRPr lang="sk-SK"/>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sk-SK"/>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A1672BF-81B0-4B6D-AC43-5F1179AE5479}" type="slidenum">
              <a:rPr lang="sk-SK" smtClean="0"/>
              <a:t>‹#›</a:t>
            </a:fld>
            <a:endParaRPr lang="sk-SK"/>
          </a:p>
        </p:txBody>
      </p:sp>
    </p:spTree>
    <p:extLst>
      <p:ext uri="{BB962C8B-B14F-4D97-AF65-F5344CB8AC3E}">
        <p14:creationId xmlns:p14="http://schemas.microsoft.com/office/powerpoint/2010/main" val="3651444296"/>
      </p:ext>
    </p:extLst>
  </p:cSld>
  <p:clrMap bg1="dk1" tx1="lt1" bg2="dk2" tx2="lt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 id="2147484186" r:id="rId14"/>
    <p:sldLayoutId id="2147484187" r:id="rId15"/>
    <p:sldLayoutId id="2147484188" r:id="rId16"/>
    <p:sldLayoutId id="214748418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dirty="0" err="1" smtClean="0"/>
              <a:t>Unser</a:t>
            </a:r>
            <a:r>
              <a:rPr lang="sk-SK" dirty="0" smtClean="0"/>
              <a:t> </a:t>
            </a:r>
            <a:r>
              <a:rPr lang="sk-SK" dirty="0" err="1" smtClean="0"/>
              <a:t>Deutschkurs</a:t>
            </a:r>
            <a:r>
              <a:rPr lang="sk-SK" dirty="0" smtClean="0"/>
              <a:t> </a:t>
            </a:r>
            <a:r>
              <a:rPr lang="de-DE" dirty="0" smtClean="0"/>
              <a:t/>
            </a:r>
            <a:br>
              <a:rPr lang="de-DE" dirty="0" smtClean="0"/>
            </a:br>
            <a:r>
              <a:rPr lang="sk-SK" dirty="0" smtClean="0"/>
              <a:t>in  </a:t>
            </a:r>
            <a:r>
              <a:rPr lang="de-DE" dirty="0" smtClean="0"/>
              <a:t>Ö</a:t>
            </a:r>
            <a:r>
              <a:rPr lang="sk-SK" dirty="0" smtClean="0"/>
              <a:t> </a:t>
            </a:r>
            <a:r>
              <a:rPr lang="de-DE" dirty="0" smtClean="0"/>
              <a:t>s</a:t>
            </a:r>
            <a:r>
              <a:rPr lang="sk-SK" dirty="0" smtClean="0"/>
              <a:t> </a:t>
            </a:r>
            <a:r>
              <a:rPr lang="de-DE" dirty="0" smtClean="0"/>
              <a:t>t</a:t>
            </a:r>
            <a:r>
              <a:rPr lang="sk-SK" dirty="0" smtClean="0"/>
              <a:t> </a:t>
            </a:r>
            <a:r>
              <a:rPr lang="de-DE" dirty="0" smtClean="0"/>
              <a:t>e</a:t>
            </a:r>
            <a:r>
              <a:rPr lang="sk-SK" dirty="0" smtClean="0"/>
              <a:t> </a:t>
            </a:r>
            <a:r>
              <a:rPr lang="de-DE" dirty="0" smtClean="0"/>
              <a:t>r</a:t>
            </a:r>
            <a:r>
              <a:rPr lang="sk-SK" dirty="0" smtClean="0"/>
              <a:t> </a:t>
            </a:r>
            <a:r>
              <a:rPr lang="de-DE" dirty="0" smtClean="0"/>
              <a:t>r</a:t>
            </a:r>
            <a:r>
              <a:rPr lang="sk-SK" dirty="0" smtClean="0"/>
              <a:t> </a:t>
            </a:r>
            <a:r>
              <a:rPr lang="de-DE" dirty="0" smtClean="0"/>
              <a:t>e</a:t>
            </a:r>
            <a:r>
              <a:rPr lang="sk-SK" dirty="0" smtClean="0"/>
              <a:t> </a:t>
            </a:r>
            <a:r>
              <a:rPr lang="de-DE" dirty="0" smtClean="0"/>
              <a:t>i</a:t>
            </a:r>
            <a:r>
              <a:rPr lang="sk-SK" dirty="0" smtClean="0"/>
              <a:t> </a:t>
            </a:r>
            <a:r>
              <a:rPr lang="de-DE" dirty="0" smtClean="0"/>
              <a:t>c</a:t>
            </a:r>
            <a:r>
              <a:rPr lang="sk-SK" dirty="0" smtClean="0"/>
              <a:t> </a:t>
            </a:r>
            <a:r>
              <a:rPr lang="de-DE" dirty="0" smtClean="0"/>
              <a:t>h</a:t>
            </a:r>
            <a:endParaRPr lang="sk-SK" dirty="0"/>
          </a:p>
        </p:txBody>
      </p:sp>
      <p:sp>
        <p:nvSpPr>
          <p:cNvPr id="3" name="Podnadpis 2"/>
          <p:cNvSpPr>
            <a:spLocks noGrp="1"/>
          </p:cNvSpPr>
          <p:nvPr>
            <p:ph type="subTitle" idx="1"/>
          </p:nvPr>
        </p:nvSpPr>
        <p:spPr/>
        <p:txBody>
          <a:bodyPr/>
          <a:lstStyle/>
          <a:p>
            <a:r>
              <a:rPr lang="sk-SK" dirty="0" smtClean="0"/>
              <a:t>APRIL </a:t>
            </a:r>
            <a:r>
              <a:rPr lang="de-DE" dirty="0" smtClean="0"/>
              <a:t> 2016</a:t>
            </a:r>
            <a:endParaRPr lang="sk-SK" dirty="0"/>
          </a:p>
        </p:txBody>
      </p:sp>
    </p:spTree>
    <p:extLst>
      <p:ext uri="{BB962C8B-B14F-4D97-AF65-F5344CB8AC3E}">
        <p14:creationId xmlns:p14="http://schemas.microsoft.com/office/powerpoint/2010/main" val="3711840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20278" y="452718"/>
            <a:ext cx="6430556" cy="1400530"/>
          </a:xfrm>
        </p:spPr>
        <p:txBody>
          <a:bodyPr/>
          <a:lstStyle/>
          <a:p>
            <a:pPr algn="ctr"/>
            <a:r>
              <a:rPr lang="sk-SK" sz="1600" b="1" dirty="0" smtClean="0"/>
              <a:t>R</a:t>
            </a:r>
            <a:r>
              <a:rPr lang="de-DE" sz="1600" b="1" dirty="0" smtClean="0"/>
              <a:t>AIDING</a:t>
            </a:r>
            <a:r>
              <a:rPr lang="sk-SK" sz="1600" dirty="0" smtClean="0"/>
              <a:t> – </a:t>
            </a:r>
            <a:r>
              <a:rPr lang="sk-SK" sz="1600" dirty="0" err="1" smtClean="0"/>
              <a:t>kleines</a:t>
            </a:r>
            <a:r>
              <a:rPr lang="sk-SK" sz="1600" dirty="0" smtClean="0"/>
              <a:t> </a:t>
            </a:r>
            <a:r>
              <a:rPr lang="sk-SK" sz="1600" dirty="0" err="1" smtClean="0"/>
              <a:t>burgenl</a:t>
            </a:r>
            <a:r>
              <a:rPr lang="de-DE" sz="1600" dirty="0" smtClean="0"/>
              <a:t>ä</a:t>
            </a:r>
            <a:r>
              <a:rPr lang="sk-SK" sz="1600" dirty="0" err="1" smtClean="0"/>
              <a:t>ndisches</a:t>
            </a:r>
            <a:r>
              <a:rPr lang="sk-SK" sz="1600" dirty="0" smtClean="0"/>
              <a:t> </a:t>
            </a:r>
            <a:r>
              <a:rPr lang="sk-SK" sz="1600" dirty="0" err="1" smtClean="0"/>
              <a:t>Dorf</a:t>
            </a:r>
            <a:r>
              <a:rPr lang="sk-SK" sz="1600" dirty="0" smtClean="0"/>
              <a:t>, </a:t>
            </a:r>
            <a:r>
              <a:rPr lang="de-DE" sz="1600" dirty="0" smtClean="0"/>
              <a:t/>
            </a:r>
            <a:br>
              <a:rPr lang="de-DE" sz="1600" dirty="0" smtClean="0"/>
            </a:br>
            <a:r>
              <a:rPr lang="de-DE" sz="1600" dirty="0" smtClean="0"/>
              <a:t>in dem 1811  </a:t>
            </a:r>
            <a:br>
              <a:rPr lang="de-DE" sz="1600" dirty="0" smtClean="0"/>
            </a:br>
            <a:r>
              <a:rPr lang="de-DE" sz="1600" b="1" dirty="0" smtClean="0"/>
              <a:t>Franz Liszt </a:t>
            </a:r>
            <a:r>
              <a:rPr lang="de-DE" sz="1600" dirty="0" smtClean="0"/>
              <a:t/>
            </a:r>
            <a:br>
              <a:rPr lang="de-DE" sz="1600" dirty="0" smtClean="0"/>
            </a:br>
            <a:r>
              <a:rPr lang="de-DE" sz="1600" dirty="0" smtClean="0"/>
              <a:t>geboren wurde. Dort haben wir sein Geburtshaus besucht,</a:t>
            </a:r>
            <a:br>
              <a:rPr lang="de-DE" sz="1600" dirty="0" smtClean="0"/>
            </a:br>
            <a:r>
              <a:rPr lang="de-DE" sz="1600" dirty="0" smtClean="0"/>
              <a:t>wo sich heute das Museum befindet. </a:t>
            </a:r>
            <a:endParaRPr lang="sk-SK" sz="1600" dirty="0"/>
          </a:p>
        </p:txBody>
      </p:sp>
      <p:pic>
        <p:nvPicPr>
          <p:cNvPr id="4" name="Zástupný symbol obsah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619" r="19987"/>
          <a:stretch/>
        </p:blipFill>
        <p:spPr>
          <a:xfrm>
            <a:off x="273888" y="337133"/>
            <a:ext cx="2864308" cy="2248775"/>
          </a:xfrm>
        </p:spPr>
      </p:pic>
      <p:pic>
        <p:nvPicPr>
          <p:cNvPr id="8" name="Obrázok 7"/>
          <p:cNvPicPr>
            <a:picLocks noChangeAspect="1"/>
          </p:cNvPicPr>
          <p:nvPr/>
        </p:nvPicPr>
        <p:blipFill rotWithShape="1">
          <a:blip r:embed="rId3" cstate="print">
            <a:extLst>
              <a:ext uri="{28A0092B-C50C-407E-A947-70E740481C1C}">
                <a14:useLocalDpi xmlns:a14="http://schemas.microsoft.com/office/drawing/2010/main" val="0"/>
              </a:ext>
            </a:extLst>
          </a:blip>
          <a:srcRect l="10069" t="1905" r="2278"/>
          <a:stretch/>
        </p:blipFill>
        <p:spPr>
          <a:xfrm>
            <a:off x="5673155" y="1978090"/>
            <a:ext cx="5680646" cy="4768039"/>
          </a:xfrm>
          <a:prstGeom prst="rect">
            <a:avLst/>
          </a:prstGeom>
        </p:spPr>
      </p:pic>
      <p:pic>
        <p:nvPicPr>
          <p:cNvPr id="9" name="Obrázok 8"/>
          <p:cNvPicPr>
            <a:picLocks noChangeAspect="1"/>
          </p:cNvPicPr>
          <p:nvPr/>
        </p:nvPicPr>
        <p:blipFill rotWithShape="1">
          <a:blip r:embed="rId4" cstate="print">
            <a:extLst>
              <a:ext uri="{28A0092B-C50C-407E-A947-70E740481C1C}">
                <a14:useLocalDpi xmlns:a14="http://schemas.microsoft.com/office/drawing/2010/main" val="0"/>
              </a:ext>
            </a:extLst>
          </a:blip>
          <a:srcRect l="27469" t="11206" r="3479" b="8864"/>
          <a:stretch/>
        </p:blipFill>
        <p:spPr>
          <a:xfrm>
            <a:off x="838200" y="2752627"/>
            <a:ext cx="4599993" cy="3993502"/>
          </a:xfrm>
          <a:prstGeom prst="rect">
            <a:avLst/>
          </a:prstGeom>
        </p:spPr>
      </p:pic>
    </p:spTree>
    <p:extLst>
      <p:ext uri="{BB962C8B-B14F-4D97-AF65-F5344CB8AC3E}">
        <p14:creationId xmlns:p14="http://schemas.microsoft.com/office/powerpoint/2010/main" val="536373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pic>
        <p:nvPicPr>
          <p:cNvPr id="8" name="Zástupný symbol obsahu 1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596" t="16293"/>
          <a:stretch/>
        </p:blipFill>
        <p:spPr>
          <a:xfrm>
            <a:off x="7053943" y="3386136"/>
            <a:ext cx="4525497" cy="3364366"/>
          </a:xfrm>
        </p:spPr>
      </p:pic>
      <p:pic>
        <p:nvPicPr>
          <p:cNvPr id="5" name="Obrázok 4"/>
          <p:cNvPicPr>
            <a:picLocks noChangeAspect="1"/>
          </p:cNvPicPr>
          <p:nvPr/>
        </p:nvPicPr>
        <p:blipFill rotWithShape="1">
          <a:blip r:embed="rId3" cstate="print">
            <a:extLst>
              <a:ext uri="{28A0092B-C50C-407E-A947-70E740481C1C}">
                <a14:useLocalDpi xmlns:a14="http://schemas.microsoft.com/office/drawing/2010/main" val="0"/>
              </a:ext>
            </a:extLst>
          </a:blip>
          <a:srcRect r="-438" b="17691"/>
          <a:stretch/>
        </p:blipFill>
        <p:spPr>
          <a:xfrm>
            <a:off x="623392" y="3601018"/>
            <a:ext cx="5124265" cy="3149484"/>
          </a:xfrm>
          <a:prstGeom prst="rect">
            <a:avLst/>
          </a:prstGeom>
        </p:spPr>
      </p:pic>
      <p:pic>
        <p:nvPicPr>
          <p:cNvPr id="6" name="Obrázok 5"/>
          <p:cNvPicPr>
            <a:picLocks noChangeAspect="1"/>
          </p:cNvPicPr>
          <p:nvPr/>
        </p:nvPicPr>
        <p:blipFill rotWithShape="1">
          <a:blip r:embed="rId4" cstate="print">
            <a:extLst>
              <a:ext uri="{28A0092B-C50C-407E-A947-70E740481C1C}">
                <a14:useLocalDpi xmlns:a14="http://schemas.microsoft.com/office/drawing/2010/main" val="0"/>
              </a:ext>
            </a:extLst>
          </a:blip>
          <a:srcRect l="20987" t="5034" r="6156" b="19592"/>
          <a:stretch/>
        </p:blipFill>
        <p:spPr>
          <a:xfrm>
            <a:off x="7800392" y="216034"/>
            <a:ext cx="3973284" cy="3082912"/>
          </a:xfrm>
          <a:prstGeom prst="rect">
            <a:avLst/>
          </a:prstGeom>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92" y="216034"/>
            <a:ext cx="5562600" cy="3134151"/>
          </a:xfrm>
          <a:prstGeom prst="rect">
            <a:avLst/>
          </a:prstGeom>
        </p:spPr>
      </p:pic>
    </p:spTree>
    <p:extLst>
      <p:ext uri="{BB962C8B-B14F-4D97-AF65-F5344CB8AC3E}">
        <p14:creationId xmlns:p14="http://schemas.microsoft.com/office/powerpoint/2010/main" val="36846174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pic>
        <p:nvPicPr>
          <p:cNvPr id="4" name="Zástupný symbol obsah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827" t="7645" r="27296" b="13985"/>
          <a:stretch/>
        </p:blipFill>
        <p:spPr>
          <a:xfrm rot="16200000">
            <a:off x="68342" y="606003"/>
            <a:ext cx="3100653" cy="2249067"/>
          </a:xfrm>
        </p:spPr>
      </p:pic>
      <p:pic>
        <p:nvPicPr>
          <p:cNvPr id="5" name="Obrázok 4"/>
          <p:cNvPicPr>
            <a:picLocks noChangeAspect="1"/>
          </p:cNvPicPr>
          <p:nvPr/>
        </p:nvPicPr>
        <p:blipFill rotWithShape="1">
          <a:blip r:embed="rId3" cstate="print">
            <a:extLst>
              <a:ext uri="{28A0092B-C50C-407E-A947-70E740481C1C}">
                <a14:useLocalDpi xmlns:a14="http://schemas.microsoft.com/office/drawing/2010/main" val="0"/>
              </a:ext>
            </a:extLst>
          </a:blip>
          <a:srcRect l="24677" t="6556" r="21018" b="7811"/>
          <a:stretch/>
        </p:blipFill>
        <p:spPr>
          <a:xfrm>
            <a:off x="494135" y="3508081"/>
            <a:ext cx="3402561" cy="3023118"/>
          </a:xfrm>
          <a:prstGeom prst="rect">
            <a:avLst/>
          </a:prstGeom>
        </p:spPr>
      </p:pic>
      <p:pic>
        <p:nvPicPr>
          <p:cNvPr id="6" name="Obrázok 5"/>
          <p:cNvPicPr>
            <a:picLocks noChangeAspect="1"/>
          </p:cNvPicPr>
          <p:nvPr/>
        </p:nvPicPr>
        <p:blipFill rotWithShape="1">
          <a:blip r:embed="rId4" cstate="print">
            <a:extLst>
              <a:ext uri="{28A0092B-C50C-407E-A947-70E740481C1C}">
                <a14:useLocalDpi xmlns:a14="http://schemas.microsoft.com/office/drawing/2010/main" val="0"/>
              </a:ext>
            </a:extLst>
          </a:blip>
          <a:srcRect l="8799" t="10489" r="12696" b="6992"/>
          <a:stretch/>
        </p:blipFill>
        <p:spPr>
          <a:xfrm>
            <a:off x="7455877" y="180210"/>
            <a:ext cx="4407609" cy="2610409"/>
          </a:xfrm>
          <a:prstGeom prst="rect">
            <a:avLst/>
          </a:prstGeom>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4254" y="4444530"/>
            <a:ext cx="3703492" cy="2086669"/>
          </a:xfrm>
          <a:prstGeom prst="rect">
            <a:avLst/>
          </a:prstGeom>
        </p:spPr>
      </p:pic>
      <p:pic>
        <p:nvPicPr>
          <p:cNvPr id="8" name="Obrázok 7"/>
          <p:cNvPicPr>
            <a:picLocks noChangeAspect="1"/>
          </p:cNvPicPr>
          <p:nvPr/>
        </p:nvPicPr>
        <p:blipFill rotWithShape="1">
          <a:blip r:embed="rId6" cstate="print">
            <a:extLst>
              <a:ext uri="{28A0092B-C50C-407E-A947-70E740481C1C}">
                <a14:useLocalDpi xmlns:a14="http://schemas.microsoft.com/office/drawing/2010/main" val="0"/>
              </a:ext>
            </a:extLst>
          </a:blip>
          <a:srcRect t="13044" r="22" b="11427"/>
          <a:stretch/>
        </p:blipFill>
        <p:spPr>
          <a:xfrm>
            <a:off x="8295304" y="2957804"/>
            <a:ext cx="3568182" cy="3594135"/>
          </a:xfrm>
          <a:prstGeom prst="rect">
            <a:avLst/>
          </a:prstGeom>
        </p:spPr>
      </p:pic>
      <p:pic>
        <p:nvPicPr>
          <p:cNvPr id="9" name="Obrázok 8"/>
          <p:cNvPicPr>
            <a:picLocks noChangeAspect="1"/>
          </p:cNvPicPr>
          <p:nvPr/>
        </p:nvPicPr>
        <p:blipFill rotWithShape="1">
          <a:blip r:embed="rId7" cstate="print">
            <a:extLst>
              <a:ext uri="{28A0092B-C50C-407E-A947-70E740481C1C}">
                <a14:useLocalDpi xmlns:a14="http://schemas.microsoft.com/office/drawing/2010/main" val="0"/>
              </a:ext>
            </a:extLst>
          </a:blip>
          <a:srcRect l="9381" t="12225" r="10128" b="13414"/>
          <a:stretch/>
        </p:blipFill>
        <p:spPr>
          <a:xfrm rot="16200000">
            <a:off x="3197682" y="1160271"/>
            <a:ext cx="4188661" cy="2180254"/>
          </a:xfrm>
          <a:prstGeom prst="rect">
            <a:avLst/>
          </a:prstGeom>
        </p:spPr>
      </p:pic>
    </p:spTree>
    <p:extLst>
      <p:ext uri="{BB962C8B-B14F-4D97-AF65-F5344CB8AC3E}">
        <p14:creationId xmlns:p14="http://schemas.microsoft.com/office/powerpoint/2010/main" val="1165744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0547" y="452718"/>
            <a:ext cx="11641938" cy="1400530"/>
          </a:xfrm>
        </p:spPr>
        <p:txBody>
          <a:bodyPr/>
          <a:lstStyle/>
          <a:p>
            <a:r>
              <a:rPr lang="de-DE" sz="1400" dirty="0" smtClean="0"/>
              <a:t>Die </a:t>
            </a:r>
            <a:r>
              <a:rPr lang="de-DE" sz="1400" b="1" dirty="0" smtClean="0"/>
              <a:t>Burg</a:t>
            </a:r>
            <a:r>
              <a:rPr lang="de-DE" sz="1400" dirty="0" smtClean="0"/>
              <a:t> </a:t>
            </a:r>
            <a:r>
              <a:rPr lang="sk-SK" sz="1400" dirty="0" smtClean="0"/>
              <a:t> </a:t>
            </a:r>
            <a:r>
              <a:rPr lang="de-DE" sz="1400" b="1" dirty="0" smtClean="0"/>
              <a:t>LOCKENHAUS </a:t>
            </a:r>
            <a:r>
              <a:rPr lang="sk-SK" sz="1400" b="1" dirty="0" smtClean="0"/>
              <a:t> </a:t>
            </a:r>
            <a:r>
              <a:rPr lang="de-DE" sz="1400" dirty="0" smtClean="0"/>
              <a:t>erbaut um das Jahr 1242. Die ältesten Teile sind der Bergfried und die Ringmauer</a:t>
            </a:r>
            <a:r>
              <a:rPr lang="de-DE" sz="1400" i="1" dirty="0" smtClean="0"/>
              <a:t> der </a:t>
            </a:r>
            <a:r>
              <a:rPr lang="de-DE" sz="1400" dirty="0" smtClean="0"/>
              <a:t> </a:t>
            </a:r>
            <a:r>
              <a:rPr lang="de-DE" sz="1400" dirty="0" err="1" smtClean="0"/>
              <a:t>Kernburg</a:t>
            </a:r>
            <a:r>
              <a:rPr lang="de-DE" sz="1400" dirty="0" smtClean="0"/>
              <a:t>. Jünger ist der </a:t>
            </a:r>
            <a:br>
              <a:rPr lang="de-DE" sz="1400" dirty="0" smtClean="0"/>
            </a:br>
            <a:r>
              <a:rPr lang="de-DE" sz="1400" dirty="0" smtClean="0"/>
              <a:t>Kapellenturm und die zweischiffige gotische Säulenhalle des Rittersaals. In den Laibungen</a:t>
            </a:r>
            <a:r>
              <a:rPr lang="de-DE" sz="1400" i="1" dirty="0" smtClean="0"/>
              <a:t> </a:t>
            </a:r>
            <a:r>
              <a:rPr lang="de-DE" sz="1400" dirty="0" smtClean="0"/>
              <a:t>der Fensternischen der Burgkapelle</a:t>
            </a:r>
            <a:r>
              <a:rPr lang="de-DE" sz="1400" i="1" dirty="0" smtClean="0"/>
              <a:t> </a:t>
            </a:r>
            <a:r>
              <a:rPr lang="de-DE" sz="1400" dirty="0" smtClean="0"/>
              <a:t>befinden sich Fragmente von Fresken aus dem 13. Jahrhundert. Sie sind die ältesten</a:t>
            </a:r>
            <a:br>
              <a:rPr lang="de-DE" sz="1400" dirty="0" smtClean="0"/>
            </a:br>
            <a:r>
              <a:rPr lang="de-DE" sz="1400" dirty="0" smtClean="0"/>
              <a:t>im Burgenland. Zu den bekannten Besitzern gehörten die Grafen von </a:t>
            </a:r>
            <a:r>
              <a:rPr lang="de-DE" sz="1400" dirty="0" err="1" smtClean="0"/>
              <a:t>Güssing</a:t>
            </a:r>
            <a:r>
              <a:rPr lang="de-DE" sz="1400" dirty="0" smtClean="0"/>
              <a:t>, die</a:t>
            </a:r>
            <a:br>
              <a:rPr lang="de-DE" sz="1400" dirty="0" smtClean="0"/>
            </a:br>
            <a:r>
              <a:rPr lang="de-DE" sz="1400" dirty="0" smtClean="0"/>
              <a:t>Familien </a:t>
            </a:r>
            <a:r>
              <a:rPr lang="de-DE" sz="1400" dirty="0" err="1" smtClean="0"/>
              <a:t>Kaniszay</a:t>
            </a:r>
            <a:r>
              <a:rPr lang="de-DE" sz="1400" dirty="0" smtClean="0"/>
              <a:t>, N</a:t>
            </a:r>
            <a:r>
              <a:rPr lang="sk-SK" sz="1400" dirty="0" err="1" smtClean="0"/>
              <a:t>ádas</a:t>
            </a:r>
            <a:r>
              <a:rPr lang="de-DE" sz="1400" dirty="0" smtClean="0"/>
              <a:t>d</a:t>
            </a:r>
            <a:r>
              <a:rPr lang="sk-SK" sz="1400" dirty="0" smtClean="0"/>
              <a:t>y</a:t>
            </a:r>
            <a:r>
              <a:rPr lang="de-DE" sz="1400" dirty="0" smtClean="0"/>
              <a:t> und </a:t>
            </a:r>
            <a:r>
              <a:rPr lang="sk-SK" sz="1400" dirty="0" err="1" smtClean="0"/>
              <a:t>Esterházy</a:t>
            </a:r>
            <a:r>
              <a:rPr lang="sk-SK" sz="1400" dirty="0" smtClean="0"/>
              <a:t>. </a:t>
            </a:r>
            <a:r>
              <a:rPr lang="sk-SK" sz="1400" dirty="0" err="1" smtClean="0"/>
              <a:t>Seit</a:t>
            </a:r>
            <a:r>
              <a:rPr lang="sk-SK" sz="1400" dirty="0" smtClean="0"/>
              <a:t> 1968 </a:t>
            </a:r>
            <a:r>
              <a:rPr lang="sk-SK" sz="1400" dirty="0" err="1" smtClean="0"/>
              <a:t>als</a:t>
            </a:r>
            <a:r>
              <a:rPr lang="sk-SK" sz="1400" dirty="0" smtClean="0"/>
              <a:t> </a:t>
            </a:r>
            <a:r>
              <a:rPr lang="sk-SK" sz="1400" dirty="0" err="1" smtClean="0"/>
              <a:t>Privateigentum</a:t>
            </a:r>
            <a:r>
              <a:rPr lang="sk-SK" sz="1400" dirty="0" smtClean="0"/>
              <a:t> von Paul </a:t>
            </a:r>
            <a:r>
              <a:rPr lang="sk-SK" sz="1400" dirty="0" err="1" smtClean="0"/>
              <a:t>An</a:t>
            </a:r>
            <a:r>
              <a:rPr lang="sk-SK" sz="1400" dirty="0" smtClean="0"/>
              <a:t>-</a:t>
            </a:r>
            <a:br>
              <a:rPr lang="sk-SK" sz="1400" dirty="0" smtClean="0"/>
            </a:br>
            <a:r>
              <a:rPr lang="sk-SK" sz="1400" dirty="0" smtClean="0"/>
              <a:t>ton </a:t>
            </a:r>
            <a:r>
              <a:rPr lang="sk-SK" sz="1400" dirty="0" err="1" smtClean="0"/>
              <a:t>Keller</a:t>
            </a:r>
            <a:r>
              <a:rPr lang="sk-SK" sz="1400" dirty="0" smtClean="0"/>
              <a:t> </a:t>
            </a:r>
            <a:r>
              <a:rPr lang="sk-SK" sz="1400" dirty="0" err="1" smtClean="0"/>
              <a:t>und</a:t>
            </a:r>
            <a:r>
              <a:rPr lang="sk-SK" sz="1400" dirty="0" smtClean="0"/>
              <a:t> </a:t>
            </a:r>
            <a:r>
              <a:rPr lang="sk-SK" sz="1400" dirty="0" err="1" smtClean="0"/>
              <a:t>seiner</a:t>
            </a:r>
            <a:r>
              <a:rPr lang="sk-SK" sz="1400" dirty="0" smtClean="0"/>
              <a:t> </a:t>
            </a:r>
            <a:r>
              <a:rPr lang="sk-SK" sz="1400" dirty="0" err="1" smtClean="0"/>
              <a:t>Stiftung</a:t>
            </a:r>
            <a:r>
              <a:rPr lang="sk-SK" sz="1400" dirty="0" smtClean="0"/>
              <a:t> bis </a:t>
            </a:r>
            <a:r>
              <a:rPr lang="sk-SK" sz="1400" dirty="0" err="1" smtClean="0"/>
              <a:t>heute</a:t>
            </a:r>
            <a:r>
              <a:rPr lang="sk-SK" sz="1400" dirty="0" smtClean="0"/>
              <a:t> </a:t>
            </a:r>
            <a:r>
              <a:rPr lang="sk-SK" sz="1400" dirty="0" err="1" smtClean="0"/>
              <a:t>renoviert</a:t>
            </a:r>
            <a:r>
              <a:rPr lang="sk-SK" sz="1400" dirty="0" smtClean="0"/>
              <a:t>.</a:t>
            </a:r>
            <a:r>
              <a:rPr lang="de-DE" sz="1400" dirty="0" smtClean="0"/>
              <a:t> </a:t>
            </a:r>
            <a:br>
              <a:rPr lang="de-DE" sz="1400" dirty="0" smtClean="0"/>
            </a:br>
            <a:endParaRPr lang="sk-SK" sz="1400" dirty="0"/>
          </a:p>
        </p:txBody>
      </p:sp>
      <p:pic>
        <p:nvPicPr>
          <p:cNvPr id="4" name="Zástupný symbol obsah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002" t="3819" r="377" b="14934"/>
          <a:stretch/>
        </p:blipFill>
        <p:spPr>
          <a:xfrm>
            <a:off x="410547" y="2067047"/>
            <a:ext cx="3247054" cy="2183364"/>
          </a:xfrm>
        </p:spPr>
      </p:pic>
      <p:pic>
        <p:nvPicPr>
          <p:cNvPr id="5" name="Obrázok 4"/>
          <p:cNvPicPr>
            <a:picLocks noChangeAspect="1"/>
          </p:cNvPicPr>
          <p:nvPr/>
        </p:nvPicPr>
        <p:blipFill rotWithShape="1">
          <a:blip r:embed="rId3" cstate="print">
            <a:extLst>
              <a:ext uri="{28A0092B-C50C-407E-A947-70E740481C1C}">
                <a14:useLocalDpi xmlns:a14="http://schemas.microsoft.com/office/drawing/2010/main" val="0"/>
              </a:ext>
            </a:extLst>
          </a:blip>
          <a:srcRect l="4195" t="20594" r="14272" b="1"/>
          <a:stretch/>
        </p:blipFill>
        <p:spPr>
          <a:xfrm>
            <a:off x="410547" y="4430135"/>
            <a:ext cx="3051110" cy="2228616"/>
          </a:xfrm>
          <a:prstGeom prst="rect">
            <a:avLst/>
          </a:prstGeom>
        </p:spPr>
      </p:pic>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4493" y="2072089"/>
            <a:ext cx="3439996" cy="4586662"/>
          </a:xfrm>
          <a:prstGeom prst="rect">
            <a:avLst/>
          </a:prstGeom>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1970" y="3854818"/>
            <a:ext cx="3738577" cy="2803933"/>
          </a:xfrm>
          <a:prstGeom prst="rect">
            <a:avLst/>
          </a:prstGeom>
        </p:spPr>
      </p:pic>
      <p:pic>
        <p:nvPicPr>
          <p:cNvPr id="8" name="Obrázok 7"/>
          <p:cNvPicPr>
            <a:picLocks noChangeAspect="1"/>
          </p:cNvPicPr>
          <p:nvPr/>
        </p:nvPicPr>
        <p:blipFill rotWithShape="1">
          <a:blip r:embed="rId6" cstate="print">
            <a:extLst>
              <a:ext uri="{28A0092B-C50C-407E-A947-70E740481C1C}">
                <a14:useLocalDpi xmlns:a14="http://schemas.microsoft.com/office/drawing/2010/main" val="0"/>
              </a:ext>
            </a:extLst>
          </a:blip>
          <a:srcRect b="14209"/>
          <a:stretch/>
        </p:blipFill>
        <p:spPr>
          <a:xfrm>
            <a:off x="7884812" y="1045029"/>
            <a:ext cx="4167673" cy="2709595"/>
          </a:xfrm>
          <a:prstGeom prst="rect">
            <a:avLst/>
          </a:prstGeom>
        </p:spPr>
      </p:pic>
    </p:spTree>
    <p:extLst>
      <p:ext uri="{BB962C8B-B14F-4D97-AF65-F5344CB8AC3E}">
        <p14:creationId xmlns:p14="http://schemas.microsoft.com/office/powerpoint/2010/main" val="4248386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pic>
        <p:nvPicPr>
          <p:cNvPr id="4" name="Zástupný symbol obsah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35" r="3620" b="1"/>
          <a:stretch/>
        </p:blipFill>
        <p:spPr>
          <a:xfrm>
            <a:off x="238901" y="71902"/>
            <a:ext cx="2669595" cy="2062123"/>
          </a:xfrm>
        </p:spPr>
      </p:pic>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532" y="2264961"/>
            <a:ext cx="2686563" cy="2014922"/>
          </a:xfrm>
          <a:prstGeom prst="rect">
            <a:avLst/>
          </a:prstGeom>
        </p:spPr>
      </p:pic>
      <p:pic>
        <p:nvPicPr>
          <p:cNvPr id="6" name="Obrázok 5"/>
          <p:cNvPicPr>
            <a:picLocks noChangeAspect="1"/>
          </p:cNvPicPr>
          <p:nvPr/>
        </p:nvPicPr>
        <p:blipFill rotWithShape="1">
          <a:blip r:embed="rId4" cstate="print">
            <a:extLst>
              <a:ext uri="{28A0092B-C50C-407E-A947-70E740481C1C}">
                <a14:useLocalDpi xmlns:a14="http://schemas.microsoft.com/office/drawing/2010/main" val="0"/>
              </a:ext>
            </a:extLst>
          </a:blip>
          <a:srcRect l="18176" t="24735" r="10584" b="-11699"/>
          <a:stretch/>
        </p:blipFill>
        <p:spPr>
          <a:xfrm>
            <a:off x="3820862" y="213975"/>
            <a:ext cx="3181739" cy="2912997"/>
          </a:xfrm>
          <a:prstGeom prst="rect">
            <a:avLst/>
          </a:prstGeom>
        </p:spPr>
      </p:pic>
      <p:pic>
        <p:nvPicPr>
          <p:cNvPr id="7" name="Obrázok 6"/>
          <p:cNvPicPr>
            <a:picLocks noChangeAspect="1"/>
          </p:cNvPicPr>
          <p:nvPr/>
        </p:nvPicPr>
        <p:blipFill rotWithShape="1">
          <a:blip r:embed="rId5" cstate="print">
            <a:extLst>
              <a:ext uri="{28A0092B-C50C-407E-A947-70E740481C1C}">
                <a14:useLocalDpi xmlns:a14="http://schemas.microsoft.com/office/drawing/2010/main" val="0"/>
              </a:ext>
            </a:extLst>
          </a:blip>
          <a:srcRect l="19138" r="18331"/>
          <a:stretch/>
        </p:blipFill>
        <p:spPr>
          <a:xfrm>
            <a:off x="4216773" y="2893887"/>
            <a:ext cx="3135084" cy="3760237"/>
          </a:xfrm>
          <a:prstGeom prst="rect">
            <a:avLst/>
          </a:prstGeom>
        </p:spPr>
      </p:pic>
      <p:pic>
        <p:nvPicPr>
          <p:cNvPr id="8" name="Obrázok 7"/>
          <p:cNvPicPr>
            <a:picLocks noChangeAspect="1"/>
          </p:cNvPicPr>
          <p:nvPr/>
        </p:nvPicPr>
        <p:blipFill rotWithShape="1">
          <a:blip r:embed="rId6" cstate="print">
            <a:extLst>
              <a:ext uri="{28A0092B-C50C-407E-A947-70E740481C1C}">
                <a14:useLocalDpi xmlns:a14="http://schemas.microsoft.com/office/drawing/2010/main" val="0"/>
              </a:ext>
            </a:extLst>
          </a:blip>
          <a:srcRect t="24412" r="18354"/>
          <a:stretch/>
        </p:blipFill>
        <p:spPr>
          <a:xfrm>
            <a:off x="444947" y="4425420"/>
            <a:ext cx="3209731" cy="2228704"/>
          </a:xfrm>
          <a:prstGeom prst="rect">
            <a:avLst/>
          </a:prstGeom>
        </p:spPr>
      </p:pic>
      <p:pic>
        <p:nvPicPr>
          <p:cNvPr id="10" name="Obrázo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3299" y="213975"/>
            <a:ext cx="4371394" cy="3278545"/>
          </a:xfrm>
          <a:prstGeom prst="rect">
            <a:avLst/>
          </a:prstGeom>
        </p:spPr>
      </p:pic>
      <p:pic>
        <p:nvPicPr>
          <p:cNvPr id="11" name="Obrázok 10"/>
          <p:cNvPicPr>
            <a:picLocks noChangeAspect="1"/>
          </p:cNvPicPr>
          <p:nvPr/>
        </p:nvPicPr>
        <p:blipFill rotWithShape="1">
          <a:blip r:embed="rId8" cstate="print">
            <a:extLst>
              <a:ext uri="{28A0092B-C50C-407E-A947-70E740481C1C}">
                <a14:useLocalDpi xmlns:a14="http://schemas.microsoft.com/office/drawing/2010/main" val="0"/>
              </a:ext>
            </a:extLst>
          </a:blip>
          <a:srcRect l="-966" t="18944" r="966" b="21833"/>
          <a:stretch/>
        </p:blipFill>
        <p:spPr>
          <a:xfrm>
            <a:off x="8672596" y="3570613"/>
            <a:ext cx="2933585" cy="3083511"/>
          </a:xfrm>
          <a:prstGeom prst="rect">
            <a:avLst/>
          </a:prstGeom>
        </p:spPr>
      </p:pic>
    </p:spTree>
    <p:extLst>
      <p:ext uri="{BB962C8B-B14F-4D97-AF65-F5344CB8AC3E}">
        <p14:creationId xmlns:p14="http://schemas.microsoft.com/office/powerpoint/2010/main" val="3948610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7045" y="149290"/>
            <a:ext cx="11737207" cy="1539301"/>
          </a:xfrm>
        </p:spPr>
        <p:txBody>
          <a:bodyPr/>
          <a:lstStyle/>
          <a:p>
            <a:pPr algn="ctr"/>
            <a:r>
              <a:rPr lang="de-DE" sz="1400" b="1" dirty="0"/>
              <a:t>D</a:t>
            </a:r>
            <a:r>
              <a:rPr lang="de-DE" sz="1400" b="1" dirty="0" smtClean="0"/>
              <a:t>ie </a:t>
            </a:r>
            <a:r>
              <a:rPr lang="de-DE" sz="1400" b="1" dirty="0"/>
              <a:t>Römerstadt </a:t>
            </a:r>
            <a:r>
              <a:rPr lang="de-DE" sz="1400" b="1" dirty="0" err="1"/>
              <a:t>Carnuntum</a:t>
            </a:r>
            <a:r>
              <a:rPr lang="de-DE" sz="1400" b="1" dirty="0"/>
              <a:t> </a:t>
            </a:r>
            <a:r>
              <a:rPr lang="de-DE" sz="1400" dirty="0" smtClean="0"/>
              <a:t>– vor </a:t>
            </a:r>
            <a:r>
              <a:rPr lang="de-DE" sz="1400" dirty="0"/>
              <a:t>1700 Jahren </a:t>
            </a:r>
            <a:r>
              <a:rPr lang="de-DE" sz="1400" dirty="0"/>
              <a:t>schrieben </a:t>
            </a:r>
            <a:r>
              <a:rPr lang="de-DE" sz="1400" dirty="0" smtClean="0"/>
              <a:t>hier die </a:t>
            </a:r>
            <a:r>
              <a:rPr lang="de-DE" sz="1400" dirty="0"/>
              <a:t>römischen Kaiser </a:t>
            </a:r>
            <a:r>
              <a:rPr lang="de-DE" sz="1400" dirty="0" smtClean="0"/>
              <a:t>Weltgeschichte. Heute findet man dort </a:t>
            </a:r>
            <a:r>
              <a:rPr lang="de-DE" sz="1400" dirty="0"/>
              <a:t>die wesentlichen Architekturtypen eines römischen Stadtviertels im historischen Kontext rekonstruiert: ein Bürgerhaus, eine prächtige Stadtvilla und eine öffentliche Thermenanlage. Die teilrekonstruierte </a:t>
            </a:r>
            <a:r>
              <a:rPr lang="de-DE" sz="1400" dirty="0" err="1"/>
              <a:t>domus</a:t>
            </a:r>
            <a:r>
              <a:rPr lang="de-DE" sz="1400" dirty="0"/>
              <a:t> </a:t>
            </a:r>
            <a:r>
              <a:rPr lang="de-DE" sz="1400" dirty="0" err="1"/>
              <a:t>quarta</a:t>
            </a:r>
            <a:r>
              <a:rPr lang="de-DE" sz="1400" dirty="0"/>
              <a:t> schützt das bislang einzige entdeckte Fußbodenmosaik der Römerstadt. Die Rekonstruktionen sind </a:t>
            </a:r>
            <a:r>
              <a:rPr lang="de-DE" sz="1400" dirty="0" smtClean="0"/>
              <a:t>bewohnbare </a:t>
            </a:r>
            <a:r>
              <a:rPr lang="de-DE" sz="1400" dirty="0"/>
              <a:t>Häuser mit </a:t>
            </a:r>
            <a:r>
              <a:rPr lang="de-DE" sz="1400" dirty="0" err="1"/>
              <a:t>durchgänig</a:t>
            </a:r>
            <a:r>
              <a:rPr lang="de-DE" sz="1400" dirty="0"/>
              <a:t> betriebenen römischen Fußbodenheizungen, Küchen mit funktionstüchtigen Herden sowie voll möblierte Räume. Alle Grundrisse und Ausstattungsdetails sowie die Straßenniveaus des Stadtviertels sind einer einzigen Zeitepoche zuzuordnen. Dadurch wird ein einmaliges Zeitfenster in die ersten 5 Jahrzehnte des 4. Jh. n. Chr. eröffnet.</a:t>
            </a:r>
            <a:endParaRPr lang="sk-SK" sz="1400" dirty="0"/>
          </a:p>
        </p:txBody>
      </p:sp>
      <p:pic>
        <p:nvPicPr>
          <p:cNvPr id="4" name="Zástupný symbol obsah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136"/>
          <a:stretch/>
        </p:blipFill>
        <p:spPr>
          <a:xfrm>
            <a:off x="240430" y="1688591"/>
            <a:ext cx="3822441" cy="2318227"/>
          </a:xfrm>
        </p:spPr>
      </p:pic>
      <p:pic>
        <p:nvPicPr>
          <p:cNvPr id="5" name="Obrázok 4"/>
          <p:cNvPicPr>
            <a:picLocks noChangeAspect="1"/>
          </p:cNvPicPr>
          <p:nvPr/>
        </p:nvPicPr>
        <p:blipFill rotWithShape="1">
          <a:blip r:embed="rId3" cstate="print">
            <a:extLst>
              <a:ext uri="{28A0092B-C50C-407E-A947-70E740481C1C}">
                <a14:useLocalDpi xmlns:a14="http://schemas.microsoft.com/office/drawing/2010/main" val="0"/>
              </a:ext>
            </a:extLst>
          </a:blip>
          <a:srcRect l="-204" t="544" r="3578" b="25000"/>
          <a:stretch/>
        </p:blipFill>
        <p:spPr>
          <a:xfrm>
            <a:off x="4168861" y="1903885"/>
            <a:ext cx="4423766" cy="2556589"/>
          </a:xfrm>
          <a:prstGeom prst="rect">
            <a:avLst/>
          </a:prstGeom>
        </p:spPr>
      </p:pic>
      <p:pic>
        <p:nvPicPr>
          <p:cNvPr id="8" name="Obrázok 7"/>
          <p:cNvPicPr>
            <a:picLocks noChangeAspect="1"/>
          </p:cNvPicPr>
          <p:nvPr/>
        </p:nvPicPr>
        <p:blipFill rotWithShape="1">
          <a:blip r:embed="rId4" cstate="print">
            <a:extLst>
              <a:ext uri="{28A0092B-C50C-407E-A947-70E740481C1C}">
                <a14:useLocalDpi xmlns:a14="http://schemas.microsoft.com/office/drawing/2010/main" val="0"/>
              </a:ext>
            </a:extLst>
          </a:blip>
          <a:srcRect l="6739"/>
          <a:stretch/>
        </p:blipFill>
        <p:spPr>
          <a:xfrm>
            <a:off x="10188390" y="3291938"/>
            <a:ext cx="1775862" cy="3379613"/>
          </a:xfrm>
          <a:prstGeom prst="rect">
            <a:avLst/>
          </a:prstGeom>
        </p:spPr>
      </p:pic>
      <p:pic>
        <p:nvPicPr>
          <p:cNvPr id="9" name="Obrázok 8"/>
          <p:cNvPicPr>
            <a:picLocks noChangeAspect="1"/>
          </p:cNvPicPr>
          <p:nvPr/>
        </p:nvPicPr>
        <p:blipFill rotWithShape="1">
          <a:blip r:embed="rId5" cstate="print">
            <a:extLst>
              <a:ext uri="{28A0092B-C50C-407E-A947-70E740481C1C}">
                <a14:useLocalDpi xmlns:a14="http://schemas.microsoft.com/office/drawing/2010/main" val="0"/>
              </a:ext>
            </a:extLst>
          </a:blip>
          <a:srcRect r="7101"/>
          <a:stretch/>
        </p:blipFill>
        <p:spPr>
          <a:xfrm>
            <a:off x="227045" y="4058980"/>
            <a:ext cx="4307633" cy="2612571"/>
          </a:xfrm>
          <a:prstGeom prst="rect">
            <a:avLst/>
          </a:prstGeom>
        </p:spPr>
      </p:pic>
      <p:pic>
        <p:nvPicPr>
          <p:cNvPr id="12" name="Obrázo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7593" y="1776801"/>
            <a:ext cx="3163305" cy="1782310"/>
          </a:xfrm>
          <a:prstGeom prst="rect">
            <a:avLst/>
          </a:prstGeom>
        </p:spPr>
      </p:pic>
      <p:pic>
        <p:nvPicPr>
          <p:cNvPr id="14" name="Obrázok 13"/>
          <p:cNvPicPr>
            <a:picLocks noChangeAspect="1"/>
          </p:cNvPicPr>
          <p:nvPr/>
        </p:nvPicPr>
        <p:blipFill rotWithShape="1">
          <a:blip r:embed="rId7" cstate="print">
            <a:extLst>
              <a:ext uri="{28A0092B-C50C-407E-A947-70E740481C1C}">
                <a14:useLocalDpi xmlns:a14="http://schemas.microsoft.com/office/drawing/2010/main" val="0"/>
              </a:ext>
            </a:extLst>
          </a:blip>
          <a:srcRect r="25950" b="19245"/>
          <a:stretch/>
        </p:blipFill>
        <p:spPr>
          <a:xfrm>
            <a:off x="4680088" y="4791596"/>
            <a:ext cx="2298503" cy="1879955"/>
          </a:xfrm>
          <a:prstGeom prst="rect">
            <a:avLst/>
          </a:prstGeom>
        </p:spPr>
      </p:pic>
      <p:pic>
        <p:nvPicPr>
          <p:cNvPr id="16" name="Obrázok 15"/>
          <p:cNvPicPr>
            <a:picLocks noChangeAspect="1"/>
          </p:cNvPicPr>
          <p:nvPr/>
        </p:nvPicPr>
        <p:blipFill rotWithShape="1">
          <a:blip r:embed="rId8" cstate="print">
            <a:extLst>
              <a:ext uri="{28A0092B-C50C-407E-A947-70E740481C1C}">
                <a14:useLocalDpi xmlns:a14="http://schemas.microsoft.com/office/drawing/2010/main" val="0"/>
              </a:ext>
            </a:extLst>
          </a:blip>
          <a:srcRect l="12167"/>
          <a:stretch/>
        </p:blipFill>
        <p:spPr>
          <a:xfrm>
            <a:off x="7124001" y="4163471"/>
            <a:ext cx="2937252" cy="2508080"/>
          </a:xfrm>
          <a:prstGeom prst="rect">
            <a:avLst/>
          </a:prstGeom>
        </p:spPr>
      </p:pic>
    </p:spTree>
    <p:extLst>
      <p:ext uri="{BB962C8B-B14F-4D97-AF65-F5344CB8AC3E}">
        <p14:creationId xmlns:p14="http://schemas.microsoft.com/office/powerpoint/2010/main" val="883877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pic>
        <p:nvPicPr>
          <p:cNvPr id="5" name="Zástupný symbol obsahu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071" t="28069" r="21254" b="329"/>
          <a:stretch/>
        </p:blipFill>
        <p:spPr>
          <a:xfrm>
            <a:off x="252611" y="4438197"/>
            <a:ext cx="2827177" cy="2211453"/>
          </a:xfrm>
          <a:prstGeom prst="rect">
            <a:avLst/>
          </a:prstGeom>
        </p:spPr>
      </p:pic>
      <p:pic>
        <p:nvPicPr>
          <p:cNvPr id="4" name="Obrázok 3"/>
          <p:cNvPicPr>
            <a:picLocks noChangeAspect="1"/>
          </p:cNvPicPr>
          <p:nvPr/>
        </p:nvPicPr>
        <p:blipFill rotWithShape="1">
          <a:blip r:embed="rId3" cstate="print">
            <a:extLst>
              <a:ext uri="{28A0092B-C50C-407E-A947-70E740481C1C}">
                <a14:useLocalDpi xmlns:a14="http://schemas.microsoft.com/office/drawing/2010/main" val="0"/>
              </a:ext>
            </a:extLst>
          </a:blip>
          <a:srcRect l="34631" t="28316" r="9244" b="-247"/>
          <a:stretch/>
        </p:blipFill>
        <p:spPr>
          <a:xfrm>
            <a:off x="290615" y="960799"/>
            <a:ext cx="2883159" cy="2852608"/>
          </a:xfrm>
          <a:prstGeom prst="rect">
            <a:avLst/>
          </a:prstGeom>
        </p:spPr>
      </p:pic>
      <p:pic>
        <p:nvPicPr>
          <p:cNvPr id="6" name="Obrázok 5"/>
          <p:cNvPicPr>
            <a:picLocks noChangeAspect="1"/>
          </p:cNvPicPr>
          <p:nvPr/>
        </p:nvPicPr>
        <p:blipFill rotWithShape="1">
          <a:blip r:embed="rId4" cstate="print">
            <a:extLst>
              <a:ext uri="{28A0092B-C50C-407E-A947-70E740481C1C}">
                <a14:useLocalDpi xmlns:a14="http://schemas.microsoft.com/office/drawing/2010/main" val="0"/>
              </a:ext>
            </a:extLst>
          </a:blip>
          <a:srcRect l="13631" t="15750" r="9329" b="10721"/>
          <a:stretch/>
        </p:blipFill>
        <p:spPr>
          <a:xfrm>
            <a:off x="3327864" y="374814"/>
            <a:ext cx="1916509" cy="3811812"/>
          </a:xfrm>
          <a:prstGeom prst="rect">
            <a:avLst/>
          </a:prstGeom>
        </p:spPr>
      </p:pic>
      <p:pic>
        <p:nvPicPr>
          <p:cNvPr id="8" name="Obrázo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0989" y="4438197"/>
            <a:ext cx="2297449" cy="1967269"/>
          </a:xfrm>
          <a:prstGeom prst="rect">
            <a:avLst/>
          </a:prstGeom>
        </p:spPr>
      </p:pic>
      <p:pic>
        <p:nvPicPr>
          <p:cNvPr id="9" name="Obrázo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2798" y="4264531"/>
            <a:ext cx="2546604" cy="2385120"/>
          </a:xfrm>
          <a:prstGeom prst="rect">
            <a:avLst/>
          </a:prstGeom>
        </p:spPr>
      </p:pic>
      <p:pic>
        <p:nvPicPr>
          <p:cNvPr id="10" name="Obrázok 9"/>
          <p:cNvPicPr>
            <a:picLocks noChangeAspect="1"/>
          </p:cNvPicPr>
          <p:nvPr/>
        </p:nvPicPr>
        <p:blipFill rotWithShape="1">
          <a:blip r:embed="rId7" cstate="print">
            <a:extLst>
              <a:ext uri="{28A0092B-C50C-407E-A947-70E740481C1C}">
                <a14:useLocalDpi xmlns:a14="http://schemas.microsoft.com/office/drawing/2010/main" val="0"/>
              </a:ext>
            </a:extLst>
          </a:blip>
          <a:srcRect l="2196" t="7171" r="30689" b="7781"/>
          <a:stretch/>
        </p:blipFill>
        <p:spPr>
          <a:xfrm>
            <a:off x="8444813" y="452718"/>
            <a:ext cx="3573625" cy="3396343"/>
          </a:xfrm>
          <a:prstGeom prst="rect">
            <a:avLst/>
          </a:prstGeom>
        </p:spPr>
      </p:pic>
      <p:pic>
        <p:nvPicPr>
          <p:cNvPr id="11" name="Obrázok 10"/>
          <p:cNvPicPr>
            <a:picLocks noChangeAspect="1"/>
          </p:cNvPicPr>
          <p:nvPr/>
        </p:nvPicPr>
        <p:blipFill rotWithShape="1">
          <a:blip r:embed="rId8" cstate="print">
            <a:extLst>
              <a:ext uri="{28A0092B-C50C-407E-A947-70E740481C1C}">
                <a14:useLocalDpi xmlns:a14="http://schemas.microsoft.com/office/drawing/2010/main" val="0"/>
              </a:ext>
            </a:extLst>
          </a:blip>
          <a:srcRect r="24976"/>
          <a:stretch/>
        </p:blipFill>
        <p:spPr>
          <a:xfrm>
            <a:off x="5398464" y="1363859"/>
            <a:ext cx="2823686" cy="2822767"/>
          </a:xfrm>
          <a:prstGeom prst="rect">
            <a:avLst/>
          </a:prstGeom>
        </p:spPr>
      </p:pic>
      <p:pic>
        <p:nvPicPr>
          <p:cNvPr id="12" name="Obrázo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3013" y="4264531"/>
            <a:ext cx="3654364" cy="2385119"/>
          </a:xfrm>
          <a:prstGeom prst="rect">
            <a:avLst/>
          </a:prstGeom>
        </p:spPr>
      </p:pic>
    </p:spTree>
    <p:extLst>
      <p:ext uri="{BB962C8B-B14F-4D97-AF65-F5344CB8AC3E}">
        <p14:creationId xmlns:p14="http://schemas.microsoft.com/office/powerpoint/2010/main" val="4052212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5041" y="320869"/>
            <a:ext cx="7040077" cy="1532379"/>
          </a:xfrm>
        </p:spPr>
        <p:txBody>
          <a:bodyPr/>
          <a:lstStyle/>
          <a:p>
            <a:r>
              <a:rPr lang="de-DE" sz="1800" b="1" dirty="0" smtClean="0"/>
              <a:t>Zusammengestellt</a:t>
            </a:r>
            <a:r>
              <a:rPr lang="sk-SK" sz="1800" b="1" dirty="0" smtClean="0"/>
              <a:t> </a:t>
            </a:r>
            <a:r>
              <a:rPr lang="de-DE" sz="1800" b="1" dirty="0" smtClean="0"/>
              <a:t>von:</a:t>
            </a:r>
            <a:r>
              <a:rPr lang="sk-SK" sz="1800" b="1" dirty="0" smtClean="0"/>
              <a:t/>
            </a:r>
            <a:br>
              <a:rPr lang="sk-SK" sz="1800" b="1" dirty="0" smtClean="0"/>
            </a:br>
            <a:r>
              <a:rPr lang="sk-SK" sz="1800" b="1" dirty="0" smtClean="0"/>
              <a:t/>
            </a:r>
            <a:br>
              <a:rPr lang="sk-SK" sz="1800" b="1" dirty="0" smtClean="0"/>
            </a:br>
            <a:r>
              <a:rPr lang="sk-SK" sz="1400" b="1" dirty="0" smtClean="0"/>
              <a:t>Hermína </a:t>
            </a:r>
            <a:r>
              <a:rPr lang="sk-SK" sz="1400" b="1" dirty="0" err="1" smtClean="0"/>
              <a:t>Pudmarčíková</a:t>
            </a:r>
            <a:r>
              <a:rPr lang="sk-SK" sz="1400" b="1" dirty="0"/>
              <a:t> </a:t>
            </a:r>
            <a:r>
              <a:rPr lang="sk-SK" sz="1400" b="1" dirty="0" smtClean="0"/>
              <a:t>			      Mariana </a:t>
            </a:r>
            <a:r>
              <a:rPr lang="sk-SK" sz="1400" b="1" dirty="0"/>
              <a:t>Radová 	</a:t>
            </a:r>
            <a:r>
              <a:rPr lang="sk-SK" sz="1400" b="1" dirty="0" smtClean="0"/>
              <a:t>	</a:t>
            </a:r>
            <a:br>
              <a:rPr lang="sk-SK" sz="1400" b="1" dirty="0" smtClean="0"/>
            </a:br>
            <a:r>
              <a:rPr lang="sk-SK" sz="1400" b="1" dirty="0" smtClean="0"/>
              <a:t>				     </a:t>
            </a:r>
            <a:r>
              <a:rPr lang="de-DE" sz="1400" b="1" dirty="0" err="1" smtClean="0"/>
              <a:t>Darina</a:t>
            </a:r>
            <a:r>
              <a:rPr lang="de-DE" sz="1400" b="1" dirty="0" smtClean="0"/>
              <a:t> </a:t>
            </a:r>
            <a:r>
              <a:rPr lang="de-DE" sz="1400" b="1" dirty="0" err="1" smtClean="0"/>
              <a:t>Puterov</a:t>
            </a:r>
            <a:r>
              <a:rPr lang="sk-SK" sz="1400" b="1" dirty="0" smtClean="0"/>
              <a:t>á		</a:t>
            </a:r>
            <a:r>
              <a:rPr lang="sk-SK" sz="1400" b="1" dirty="0"/>
              <a:t>	 </a:t>
            </a:r>
            <a:r>
              <a:rPr lang="sk-SK" sz="1400" b="1" dirty="0" smtClean="0"/>
              <a:t>      Eva </a:t>
            </a:r>
            <a:r>
              <a:rPr lang="sk-SK" sz="1400" b="1" dirty="0" err="1" smtClean="0"/>
              <a:t>Lukovičová</a:t>
            </a:r>
            <a:r>
              <a:rPr lang="de-DE" sz="1400" b="1" dirty="0" smtClean="0"/>
              <a:t> </a:t>
            </a:r>
            <a:endParaRPr lang="sk-SK" sz="1400" b="1" dirty="0"/>
          </a:p>
        </p:txBody>
      </p:sp>
      <p:pic>
        <p:nvPicPr>
          <p:cNvPr id="4" name="Zástupný symbol obsah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75079" y="1832847"/>
            <a:ext cx="2677903" cy="4752143"/>
          </a:xfrm>
        </p:spPr>
      </p:pic>
      <p:pic>
        <p:nvPicPr>
          <p:cNvPr id="5" name="Obrázok 4"/>
          <p:cNvPicPr>
            <a:picLocks noChangeAspect="1"/>
          </p:cNvPicPr>
          <p:nvPr/>
        </p:nvPicPr>
        <p:blipFill rotWithShape="1">
          <a:blip r:embed="rId3" cstate="print">
            <a:extLst>
              <a:ext uri="{28A0092B-C50C-407E-A947-70E740481C1C}">
                <a14:useLocalDpi xmlns:a14="http://schemas.microsoft.com/office/drawing/2010/main" val="0"/>
              </a:ext>
            </a:extLst>
          </a:blip>
          <a:srcRect l="6788" b="6089"/>
          <a:stretch/>
        </p:blipFill>
        <p:spPr>
          <a:xfrm>
            <a:off x="555040" y="1815306"/>
            <a:ext cx="2655981" cy="4749282"/>
          </a:xfrm>
          <a:prstGeom prst="rect">
            <a:avLst/>
          </a:prstGeom>
        </p:spPr>
      </p:pic>
      <p:pic>
        <p:nvPicPr>
          <p:cNvPr id="7" name="Obrázok 6"/>
          <p:cNvPicPr>
            <a:picLocks noChangeAspect="1"/>
          </p:cNvPicPr>
          <p:nvPr/>
        </p:nvPicPr>
        <p:blipFill rotWithShape="1">
          <a:blip r:embed="rId4" cstate="print">
            <a:extLst>
              <a:ext uri="{28A0092B-C50C-407E-A947-70E740481C1C}">
                <a14:useLocalDpi xmlns:a14="http://schemas.microsoft.com/office/drawing/2010/main" val="0"/>
              </a:ext>
            </a:extLst>
          </a:blip>
          <a:srcRect r="15769"/>
          <a:stretch/>
        </p:blipFill>
        <p:spPr>
          <a:xfrm>
            <a:off x="7386825" y="320869"/>
            <a:ext cx="3950586" cy="3517641"/>
          </a:xfrm>
          <a:prstGeom prst="rect">
            <a:avLst/>
          </a:prstGeom>
        </p:spPr>
      </p:pic>
      <p:pic>
        <p:nvPicPr>
          <p:cNvPr id="8" name="Obrázo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6825" y="3931091"/>
            <a:ext cx="3511330" cy="2633497"/>
          </a:xfrm>
          <a:prstGeom prst="rect">
            <a:avLst/>
          </a:prstGeom>
        </p:spPr>
      </p:pic>
    </p:spTree>
    <p:extLst>
      <p:ext uri="{BB962C8B-B14F-4D97-AF65-F5344CB8AC3E}">
        <p14:creationId xmlns:p14="http://schemas.microsoft.com/office/powerpoint/2010/main" val="771459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ón">
  <a:themeElements>
    <a:clrScheme name="Ió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ó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ó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292</TotalTime>
  <Words>69</Words>
  <Application>Microsoft Office PowerPoint</Application>
  <PresentationFormat>Širokouhlá</PresentationFormat>
  <Paragraphs>6</Paragraphs>
  <Slides>9</Slides>
  <Notes>0</Notes>
  <HiddenSlides>0</HiddenSlides>
  <MMClips>0</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9</vt:i4>
      </vt:variant>
    </vt:vector>
  </HeadingPairs>
  <TitlesOfParts>
    <vt:vector size="13" baseType="lpstr">
      <vt:lpstr>Arial</vt:lpstr>
      <vt:lpstr>Century Gothic</vt:lpstr>
      <vt:lpstr>Wingdings 3</vt:lpstr>
      <vt:lpstr>Ión</vt:lpstr>
      <vt:lpstr>Unser Deutschkurs  in  Ö s t e r r e i c h</vt:lpstr>
      <vt:lpstr>RAIDING – kleines burgenländisches Dorf,  in dem 1811   Franz Liszt  geboren wurde. Dort haben wir sein Geburtshaus besucht, wo sich heute das Museum befindet. </vt:lpstr>
      <vt:lpstr>Prezentácia programu PowerPoint</vt:lpstr>
      <vt:lpstr>Prezentácia programu PowerPoint</vt:lpstr>
      <vt:lpstr>Die Burg  LOCKENHAUS  erbaut um das Jahr 1242. Die ältesten Teile sind der Bergfried und die Ringmauer der  Kernburg. Jünger ist der  Kapellenturm und die zweischiffige gotische Säulenhalle des Rittersaals. In den Laibungen der Fensternischen der Burgkapelle befinden sich Fragmente von Fresken aus dem 13. Jahrhundert. Sie sind die ältesten im Burgenland. Zu den bekannten Besitzern gehörten die Grafen von Güssing, die Familien Kaniszay, Nádasdy und Esterházy. Seit 1968 als Privateigentum von Paul An- ton Keller und seiner Stiftung bis heute renoviert.  </vt:lpstr>
      <vt:lpstr>Prezentácia programu PowerPoint</vt:lpstr>
      <vt:lpstr>Die Römerstadt Carnuntum – vor 1700 Jahren schrieben hier die römischen Kaiser Weltgeschichte. Heute findet man dort die wesentlichen Architekturtypen eines römischen Stadtviertels im historischen Kontext rekonstruiert: ein Bürgerhaus, eine prächtige Stadtvilla und eine öffentliche Thermenanlage. Die teilrekonstruierte domus quarta schützt das bislang einzige entdeckte Fußbodenmosaik der Römerstadt. Die Rekonstruktionen sind bewohnbare Häuser mit durchgänig betriebenen römischen Fußbodenheizungen, Küchen mit funktionstüchtigen Herden sowie voll möblierte Räume. Alle Grundrisse und Ausstattungsdetails sowie die Straßenniveaus des Stadtviertels sind einer einzigen Zeitepoche zuzuordnen. Dadurch wird ein einmaliges Zeitfenster in die ersten 5 Jahrzehnte des 4. Jh. n. Chr. eröffnet.</vt:lpstr>
      <vt:lpstr>Prezentácia programu PowerPoint</vt:lpstr>
      <vt:lpstr>Zusammengestellt von:  Hermína Pudmarčíková          Mariana Radová             Darina Puterová          Eva Lukovičová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Unser Deutschkurs  in Österreich</dc:title>
  <dc:creator>Evka L</dc:creator>
  <cp:lastModifiedBy>Evka L</cp:lastModifiedBy>
  <cp:revision>35</cp:revision>
  <dcterms:created xsi:type="dcterms:W3CDTF">2018-03-07T20:15:49Z</dcterms:created>
  <dcterms:modified xsi:type="dcterms:W3CDTF">2018-03-31T16:15:07Z</dcterms:modified>
</cp:coreProperties>
</file>